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0" r:id="rId3"/>
    <p:sldId id="256" r:id="rId4"/>
    <p:sldId id="258" r:id="rId5"/>
    <p:sldId id="271" r:id="rId6"/>
    <p:sldId id="264" r:id="rId7"/>
    <p:sldId id="266" r:id="rId8"/>
    <p:sldId id="259" r:id="rId9"/>
    <p:sldId id="265" r:id="rId10"/>
    <p:sldId id="263" r:id="rId11"/>
    <p:sldId id="274" r:id="rId12"/>
    <p:sldId id="260" r:id="rId13"/>
    <p:sldId id="275" r:id="rId14"/>
    <p:sldId id="272" r:id="rId15"/>
    <p:sldId id="280" r:id="rId16"/>
    <p:sldId id="281" r:id="rId17"/>
    <p:sldId id="282" r:id="rId18"/>
    <p:sldId id="273" r:id="rId19"/>
    <p:sldId id="262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46260-E0D4-4C78-8069-F726427A4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A99E78-5937-4FC2-95F4-694D5C80D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2725FA-927F-4C4B-A1CB-4DD1ADED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F0A51B-E8C2-476F-BD84-EFF95EAB9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A2E10E-FAD2-48A1-85AB-6BDF0EC54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14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F75F77-9AF2-4FC2-BED1-5C63484F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3A2A4D-AFBF-4890-9D12-CEAC1B312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F560CA-2CE6-4051-B1D0-38EDB085A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60D6A7-2351-40F2-82A0-6AAA52D8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B0475A-D075-4926-828A-053EF4F4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94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E9D3054-F8AE-4DEC-911C-2FC211904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F1F2B0-91D1-4B56-9C56-610F7217B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CDBC6F-1E11-495F-83F4-EA8FF08C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32F105-DA1A-4348-A512-C3F9482F3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561396-E072-4F1A-90F3-B49872D5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394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55CB6E-265B-4A20-A81D-F1BA6B55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EE134-0301-44F5-85D1-840190E8E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99D60C-8260-4364-AF67-93876B70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75B1C-5792-426B-9FC7-EA355F22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DC27AE-3AA5-4596-95E3-64E6FD99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00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6EF250-8B44-4289-8960-44086843D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110B16-6DC1-4021-A8E5-105286BC5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D9D128-D897-4C83-8508-98ADB065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D46553-B109-4AAC-8024-A3B19E84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0B5AD1-AA79-4F85-9276-49396DF6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88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A07C0-E73E-4274-89C4-07A00D12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E2E3B6-5EA2-470F-83CE-5F6F68E737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F2CC50-E914-448C-A15E-FDAA08745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91CBC0-8FCB-47AF-86CE-F7AE3E34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8F6AC9-FA8D-4CB0-91A4-6B5BCD50F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EA5DB5-0796-417D-8C4F-A48E9F179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00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4E066-F14A-40A3-B852-EF49F55C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2BAEE5-7E7B-46EC-A91D-0DEA22CB0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C6513C5-B5B9-4E04-A53C-927C90675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541677C-DD8E-41A2-BF66-C6C08FA1A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C87B3E-0577-42F6-B703-78A075EB5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DE0FE38-0029-44B7-924A-22AF32211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E2900FD-2A8E-4965-996D-579AC7D9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7708D3A-67A3-4D77-BA80-68C6E95A8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47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5A40C-24F7-4D32-B378-4EF6C6C56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E29DEB-3AE1-4D44-A222-17423643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EFB0C-FC43-4D0A-8643-E2E4F58C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35339D-DFC1-41AE-BD2E-978680B6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35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CB79F2B-FCE1-4292-8087-6C61DB91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C261B5C-4F61-4869-8BAC-BB29FACCC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09D4B8-A735-42AA-B691-E1A971ED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811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B237-F6B0-4E1E-B374-05063C2D1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0AE8EF-A977-4DBF-A289-688DE8F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377D73-674C-4012-963D-D940B25AD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15D5CB-028E-4D91-9F1A-F56C673A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FFBA72-DEE3-4030-81FC-AB2DE4FD0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45847A-EC89-46BC-9143-415EDA6B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21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D6A04-69AB-46D6-A0A2-51FF9D9C8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228495B-7491-4924-9143-0EDDEB7D98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C7D243-EC0F-4229-911E-D4DD4182B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CF2D24-2AB4-4E05-9674-D4EFA7BE1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223C6B-DA28-4E1A-8C77-008186A1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13BE57-C37B-42FF-AE5F-698179B8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04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159EE8-9414-4885-A900-DC5E3AC18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382F3A-0B77-41FD-A85C-C4F4E35D5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130C14-FBBB-408D-85D5-82C127AAF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96F44-5A8D-4C7C-93D9-FECD44DDF670}" type="datetimeFigureOut">
              <a:rPr lang="de-DE" smtClean="0"/>
              <a:t>10.04.2018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408E53-1140-4FD7-AFEC-9D3D8A81C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87C208-0C70-4FF6-B17C-376C6E515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306CB-86E5-43C7-9F90-89E50EF019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417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dernetz.de/suche/-/id=9238/cf=42/9rzgw0/index.html?rawQuery=schlange&amp;x=0&amp;y=0&amp;query=schlange#query=1%3Bschlangen%3B0%3Bsc_all%3Bsort_re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uckduckgo.com/" TargetMode="External"/><Relationship Id="rId5" Type="http://schemas.openxmlformats.org/officeDocument/2006/relationships/hyperlink" Target="https://www.blinde-kuh.de/bksearch.cgi?smart=0&amp;query=Schlangen" TargetMode="External"/><Relationship Id="rId4" Type="http://schemas.openxmlformats.org/officeDocument/2006/relationships/hyperlink" Target="https://klexikon.zum.de/wiki/Schlang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B8A026-0051-4B81-BBA4-03F063888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3200" dirty="0"/>
              <a:t>    </a:t>
            </a:r>
            <a:r>
              <a:rPr lang="de-DE" sz="3600" dirty="0"/>
              <a:t>Auftrag: Bearbeite diese PowerPoint </a:t>
            </a:r>
            <a:endParaRPr lang="de-DE" sz="4000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8F0F2AC4-6146-4D6B-A09D-2151BBE26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798725"/>
              </p:ext>
            </p:extLst>
          </p:nvPr>
        </p:nvGraphicFramePr>
        <p:xfrm>
          <a:off x="455023" y="973360"/>
          <a:ext cx="11281953" cy="552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354">
                  <a:extLst>
                    <a:ext uri="{9D8B030D-6E8A-4147-A177-3AD203B41FA5}">
                      <a16:colId xmlns:a16="http://schemas.microsoft.com/office/drawing/2014/main" val="1153424179"/>
                    </a:ext>
                  </a:extLst>
                </a:gridCol>
                <a:gridCol w="9919205">
                  <a:extLst>
                    <a:ext uri="{9D8B030D-6E8A-4147-A177-3AD203B41FA5}">
                      <a16:colId xmlns:a16="http://schemas.microsoft.com/office/drawing/2014/main" val="1405747020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994181976"/>
                    </a:ext>
                  </a:extLst>
                </a:gridCol>
              </a:tblGrid>
              <a:tr h="4002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Nr.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Aufgaben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43408"/>
                  </a:ext>
                </a:extLst>
              </a:tr>
              <a:tr h="69082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Speichern </a:t>
                      </a:r>
                    </a:p>
                    <a:p>
                      <a:r>
                        <a:rPr lang="de-DE" sz="2000" b="1" dirty="0"/>
                        <a:t>Registerkarte: Datei</a:t>
                      </a:r>
                      <a:r>
                        <a:rPr lang="de-DE" sz="2000" dirty="0"/>
                        <a:t> &gt; speichern unter &gt; Klassen R &gt; 1b &gt; Digitale Medien &gt; Name</a:t>
                      </a:r>
                    </a:p>
                    <a:p>
                      <a:r>
                        <a:rPr lang="de-DE" sz="2000" dirty="0"/>
                        <a:t>Neuer Dateiname „</a:t>
                      </a:r>
                      <a:r>
                        <a:rPr lang="de-DE" sz="2000" i="0" dirty="0"/>
                        <a:t>Schlangen“</a:t>
                      </a:r>
                      <a:endParaRPr lang="de-DE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/>
                        <a:t>Wichtig: Immer wieder Datei &gt; SPEICHERN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0112712"/>
                  </a:ext>
                </a:extLst>
              </a:tr>
              <a:tr h="630272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2.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Hintergrund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/>
                        <a:t>Registerkarte: </a:t>
                      </a:r>
                      <a:r>
                        <a:rPr lang="de-DE" sz="2000" b="1" i="0" dirty="0"/>
                        <a:t>Entwurf </a:t>
                      </a:r>
                      <a:r>
                        <a:rPr lang="de-DE" sz="2000" dirty="0"/>
                        <a:t>&gt; Hintergrund formatieren &gt; Farbverlauf</a:t>
                      </a:r>
                      <a:endParaRPr lang="de-DE" sz="2000" b="1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6517169"/>
                  </a:ext>
                </a:extLst>
              </a:tr>
              <a:tr h="69082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Texte</a:t>
                      </a:r>
                    </a:p>
                    <a:p>
                      <a:r>
                        <a:rPr lang="de-DE" sz="2000" b="1" dirty="0"/>
                        <a:t>Registerkarte: Start</a:t>
                      </a:r>
                      <a:r>
                        <a:rPr lang="de-DE" sz="2000" dirty="0"/>
                        <a:t> &gt; Schriftart, Schriftgröße, Farbe, …</a:t>
                      </a:r>
                      <a:endParaRPr lang="de-DE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5672393"/>
                  </a:ext>
                </a:extLst>
              </a:tr>
              <a:tr h="690825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Bilder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/>
                        <a:t>Entsprechende Bilder suchen und einfügen (Bild durch Klicken auf Symbol hinzufügen).</a:t>
                      </a:r>
                      <a:br>
                        <a:rPr lang="de-DE" sz="2000" dirty="0"/>
                      </a:br>
                      <a:r>
                        <a:rPr lang="de-DE" sz="2000" dirty="0"/>
                        <a:t>Die Größe anpassen und einen Rahmen wählen (Registerkarte: Format)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7491674"/>
                  </a:ext>
                </a:extLst>
              </a:tr>
              <a:tr h="671353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Übergänge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/>
                        <a:t>Registerkarte: Übergänge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5139910"/>
                  </a:ext>
                </a:extLst>
              </a:tr>
              <a:tr h="598628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/>
                        <a:t>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>
                          <a:solidFill>
                            <a:srgbClr val="FF0000"/>
                          </a:solidFill>
                        </a:rPr>
                        <a:t>Animationen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dirty="0"/>
                        <a:t>Registerkarte: Animationen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586601"/>
                  </a:ext>
                </a:extLst>
              </a:tr>
            </a:tbl>
          </a:graphicData>
        </a:graphic>
      </p:graphicFrame>
      <p:pic>
        <p:nvPicPr>
          <p:cNvPr id="6" name="Grafik 5" descr="Häkchen">
            <a:extLst>
              <a:ext uri="{FF2B5EF4-FFF2-40B4-BE49-F238E27FC236}">
                <a16:creationId xmlns:a16="http://schemas.microsoft.com/office/drawing/2014/main" id="{2DAF9F6C-BD7A-40CE-8F7E-64BE11C3F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24408" y="1756104"/>
            <a:ext cx="330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7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FA413-FB4E-4DB9-B6A5-615EF4D8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Bevorzugter Lebensraum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56CB19E-BD50-47AB-AB35-98971A20662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33EDE-9E9F-4131-98F7-066E26891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Schlangen lieben Wärme.</a:t>
            </a:r>
          </a:p>
          <a:p>
            <a:r>
              <a:rPr lang="de-DE" dirty="0"/>
              <a:t>Sie sind wechselwarm. Das heißt: Sie sind immer so warm wie ihre Umgebung.</a:t>
            </a:r>
          </a:p>
          <a:p>
            <a:r>
              <a:rPr lang="de-DE" dirty="0"/>
              <a:t>Deshalb findet man Schlangen hauptsächlich in warmen Gegenden.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8210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FA413-FB4E-4DB9-B6A5-615EF4D8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Lebensweise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56CB19E-BD50-47AB-AB35-98971A20662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33EDE-9E9F-4131-98F7-066E26891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Schlangen sind Einzelgänger.</a:t>
            </a:r>
          </a:p>
          <a:p>
            <a:r>
              <a:rPr lang="de-DE" dirty="0"/>
              <a:t>Nur zur Paarungszeit finden sie sich zusammen.</a:t>
            </a:r>
          </a:p>
          <a:p>
            <a:r>
              <a:rPr lang="de-DE" dirty="0"/>
              <a:t>Nach der Paarung trennen sich Männchen und Weibchen wieder.</a:t>
            </a:r>
          </a:p>
        </p:txBody>
      </p:sp>
    </p:spTree>
    <p:extLst>
      <p:ext uri="{BB962C8B-B14F-4D97-AF65-F5344CB8AC3E}">
        <p14:creationId xmlns:p14="http://schemas.microsoft.com/office/powerpoint/2010/main" val="2161434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7E422-EDCA-40BC-A09C-C564B651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Vermehrung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308659-8789-4C3C-906E-C21A79D93BC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36940E-2C9D-422E-89BB-D4EE9A86F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Das Schlangenweibchen legt nach der Paarung die Eier ab.</a:t>
            </a:r>
          </a:p>
          <a:p>
            <a:r>
              <a:rPr lang="de-DE" dirty="0"/>
              <a:t>Die Schalen der Eier sind nicht aus Kalk, sondern aus einer Art ledriger Haut.</a:t>
            </a:r>
          </a:p>
          <a:p>
            <a:r>
              <a:rPr lang="de-DE" dirty="0"/>
              <a:t>Die Eier werden nicht wie bei Vögeln bebrütet, sondern an einem warmen, feuchten Ort abgelegt und sich selbst überlassen.</a:t>
            </a:r>
          </a:p>
          <a:p>
            <a:r>
              <a:rPr lang="de-DE" dirty="0"/>
              <a:t>Aus den Eiern schlüpfen dann kleine Baby-Schlangen.</a:t>
            </a:r>
          </a:p>
        </p:txBody>
      </p:sp>
    </p:spTree>
    <p:extLst>
      <p:ext uri="{BB962C8B-B14F-4D97-AF65-F5344CB8AC3E}">
        <p14:creationId xmlns:p14="http://schemas.microsoft.com/office/powerpoint/2010/main" val="3978365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FA413-FB4E-4DB9-B6A5-615EF4D8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Feinde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56CB19E-BD50-47AB-AB35-98971A20662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33EDE-9E9F-4131-98F7-066E26891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Zu den natürlichen Feinde gehören vor allem Raubvögel, aber auch einige Marder und Katzenartige.</a:t>
            </a:r>
          </a:p>
          <a:p>
            <a:r>
              <a:rPr lang="de-DE" dirty="0"/>
              <a:t>Ein berühmter Schlangenjäger ist der Mungo.</a:t>
            </a:r>
          </a:p>
        </p:txBody>
      </p:sp>
    </p:spTree>
    <p:extLst>
      <p:ext uri="{BB962C8B-B14F-4D97-AF65-F5344CB8AC3E}">
        <p14:creationId xmlns:p14="http://schemas.microsoft.com/office/powerpoint/2010/main" val="2926546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A7BFA6-5130-4F93-BFC9-0928EB96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Einteilung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380D663-A687-48D2-8F8D-BA8D87D6BAB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5547FC-4720-4AB6-A390-9C7BA4CC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Giftige Schlangen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Ungiftige Schlangen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Würgeschlangen</a:t>
            </a:r>
          </a:p>
        </p:txBody>
      </p:sp>
    </p:spTree>
    <p:extLst>
      <p:ext uri="{BB962C8B-B14F-4D97-AF65-F5344CB8AC3E}">
        <p14:creationId xmlns:p14="http://schemas.microsoft.com/office/powerpoint/2010/main" val="1792735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5AE29-45D6-4FE1-8CFB-D50584F7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Giftige Schlangen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A001A9C-0B91-4FDB-A192-8BDA28494EC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7CC39F-23FA-46D1-9765-86ED3192D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Lähmen oder töten ihr Opfer mit Gift aus ihren Giftzähnen.</a:t>
            </a:r>
          </a:p>
        </p:txBody>
      </p:sp>
    </p:spTree>
    <p:extLst>
      <p:ext uri="{BB962C8B-B14F-4D97-AF65-F5344CB8AC3E}">
        <p14:creationId xmlns:p14="http://schemas.microsoft.com/office/powerpoint/2010/main" val="4024424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5AE29-45D6-4FE1-8CFB-D50584F7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Ungiftige Schlangen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A001A9C-0B91-4FDB-A192-8BDA28494EC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7CC39F-23FA-46D1-9765-86ED3192D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Beißen ihr Opfer und verschlingen es.</a:t>
            </a:r>
          </a:p>
        </p:txBody>
      </p:sp>
    </p:spTree>
    <p:extLst>
      <p:ext uri="{BB962C8B-B14F-4D97-AF65-F5344CB8AC3E}">
        <p14:creationId xmlns:p14="http://schemas.microsoft.com/office/powerpoint/2010/main" val="1521378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5AE29-45D6-4FE1-8CFB-D50584F7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Würgeschlangen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A001A9C-0B91-4FDB-A192-8BDA28494EC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7CC39F-23FA-46D1-9765-86ED3192D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Zerdrücken ihre Beute und verschlingen sie.</a:t>
            </a:r>
          </a:p>
          <a:p>
            <a:r>
              <a:rPr lang="de-DE" dirty="0"/>
              <a:t>z.B. Anakonda</a:t>
            </a:r>
          </a:p>
        </p:txBody>
      </p:sp>
    </p:spTree>
    <p:extLst>
      <p:ext uri="{BB962C8B-B14F-4D97-AF65-F5344CB8AC3E}">
        <p14:creationId xmlns:p14="http://schemas.microsoft.com/office/powerpoint/2010/main" val="3265966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A7BFA6-5130-4F93-BFC9-0928EB96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Giftige und ungiftige Schlangen </a:t>
            </a:r>
            <a:br>
              <a:rPr lang="de-DE" dirty="0"/>
            </a:br>
            <a:r>
              <a:rPr lang="de-DE" dirty="0"/>
              <a:t>in Österreich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380D663-A687-48D2-8F8D-BA8D87D6BAB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5547FC-4720-4AB6-A390-9C7BA4CC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Kreuzotter: sehr giftig; in den Bergen</a:t>
            </a:r>
          </a:p>
          <a:p>
            <a:r>
              <a:rPr lang="de-DE" dirty="0"/>
              <a:t>Ringelnatter: harmlos; auch am Bodensee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0296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0EFE06-15C4-458C-9F55-CF0810678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Dank!</a:t>
            </a:r>
          </a:p>
        </p:txBody>
      </p:sp>
    </p:spTree>
    <p:extLst>
      <p:ext uri="{BB962C8B-B14F-4D97-AF65-F5344CB8AC3E}">
        <p14:creationId xmlns:p14="http://schemas.microsoft.com/office/powerpoint/2010/main" val="301495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5A8414C-8D8E-4AA8-9D7B-EE1E8458AD07}"/>
              </a:ext>
            </a:extLst>
          </p:cNvPr>
          <p:cNvSpPr/>
          <p:nvPr/>
        </p:nvSpPr>
        <p:spPr>
          <a:xfrm>
            <a:off x="254000" y="2607488"/>
            <a:ext cx="695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/>
              <a:t>Diese Internetseiten sind für Kinder geeignet.</a:t>
            </a:r>
            <a:endParaRPr lang="de-DE" sz="2000" dirty="0"/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D4CDC057-23B0-4ACC-B3F5-974701BDD40E}"/>
              </a:ext>
            </a:extLst>
          </p:cNvPr>
          <p:cNvGrpSpPr/>
          <p:nvPr/>
        </p:nvGrpSpPr>
        <p:grpSpPr>
          <a:xfrm>
            <a:off x="11235" y="-1148"/>
            <a:ext cx="12155365" cy="1903852"/>
            <a:chOff x="11235" y="-1148"/>
            <a:chExt cx="12155365" cy="1903852"/>
          </a:xfrm>
        </p:grpSpPr>
        <p:pic>
          <p:nvPicPr>
            <p:cNvPr id="3" name="Grafik 2">
              <a:extLst>
                <a:ext uri="{FF2B5EF4-FFF2-40B4-BE49-F238E27FC236}">
                  <a16:creationId xmlns:a16="http://schemas.microsoft.com/office/drawing/2014/main" id="{97F1334A-5B5B-4C2B-80F6-7779AE1CE7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235" y="-1148"/>
              <a:ext cx="12155365" cy="1903852"/>
            </a:xfrm>
            <a:prstGeom prst="rect">
              <a:avLst/>
            </a:prstGeom>
          </p:spPr>
        </p:pic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4E4FBE21-758A-4AD2-82DF-75829AE58C72}"/>
                </a:ext>
              </a:extLst>
            </p:cNvPr>
            <p:cNvSpPr txBox="1"/>
            <p:nvPr/>
          </p:nvSpPr>
          <p:spPr>
            <a:xfrm>
              <a:off x="9528264" y="38100"/>
              <a:ext cx="18255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/>
                <a:t>Schlangen</a:t>
              </a:r>
            </a:p>
          </p:txBody>
        </p:sp>
      </p:grpSp>
      <p:sp>
        <p:nvSpPr>
          <p:cNvPr id="5" name="Rechteck 4">
            <a:extLst>
              <a:ext uri="{FF2B5EF4-FFF2-40B4-BE49-F238E27FC236}">
                <a16:creationId xmlns:a16="http://schemas.microsoft.com/office/drawing/2014/main" id="{7310F6F5-2579-45C5-876F-E10BF383A0B0}"/>
              </a:ext>
            </a:extLst>
          </p:cNvPr>
          <p:cNvSpPr/>
          <p:nvPr/>
        </p:nvSpPr>
        <p:spPr>
          <a:xfrm>
            <a:off x="1163781" y="3210811"/>
            <a:ext cx="4724400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100" dirty="0"/>
          </a:p>
          <a:p>
            <a:r>
              <a:rPr lang="de-DE" sz="2400" dirty="0">
                <a:hlinkClick r:id="rId3"/>
              </a:rPr>
              <a:t>kindernetz.de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>
                <a:hlinkClick r:id="rId4"/>
              </a:rPr>
              <a:t>klexikon.zum.de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>
                <a:hlinkClick r:id="rId5"/>
              </a:rPr>
              <a:t>www.blinde-kuh.de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>
                <a:hlinkClick r:id="rId6"/>
              </a:rPr>
              <a:t>duckduckgo.com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6272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FE9D68-D15C-43B9-9416-EA09420BBC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Schlangen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9C54143-8CF5-4AEF-91D4-FC60821AE9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Reptilien ohne Beine</a:t>
            </a:r>
          </a:p>
        </p:txBody>
      </p:sp>
    </p:spTree>
    <p:extLst>
      <p:ext uri="{BB962C8B-B14F-4D97-AF65-F5344CB8AC3E}">
        <p14:creationId xmlns:p14="http://schemas.microsoft.com/office/powerpoint/2010/main" val="336019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E57FE-351B-4F1C-B31A-4FEAFF2D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Aussehen:</a:t>
            </a:r>
            <a:br>
              <a:rPr lang="de-DE" dirty="0"/>
            </a:br>
            <a:r>
              <a:rPr lang="de-DE" dirty="0"/>
              <a:t>Körperform, Größe 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A15327-176F-440D-8609-814D108CE33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1FCC3C-802A-4EF6-9A80-4BAF22C09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Lang und dünn </a:t>
            </a:r>
          </a:p>
          <a:p>
            <a:r>
              <a:rPr lang="de-DE" dirty="0"/>
              <a:t>Ohne Beine</a:t>
            </a:r>
          </a:p>
          <a:p>
            <a:r>
              <a:rPr lang="de-DE" dirty="0"/>
              <a:t>die kleinste Schlange: 10 cm lang</a:t>
            </a:r>
          </a:p>
          <a:p>
            <a:r>
              <a:rPr lang="de-DE" dirty="0"/>
              <a:t>die größten Schlangen: 6 bis 9 m lang </a:t>
            </a:r>
          </a:p>
        </p:txBody>
      </p:sp>
    </p:spTree>
    <p:extLst>
      <p:ext uri="{BB962C8B-B14F-4D97-AF65-F5344CB8AC3E}">
        <p14:creationId xmlns:p14="http://schemas.microsoft.com/office/powerpoint/2010/main" val="2680908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E57FE-351B-4F1C-B31A-4FEAFF2D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Aussehen:</a:t>
            </a:r>
            <a:br>
              <a:rPr lang="de-DE" dirty="0"/>
            </a:br>
            <a:r>
              <a:rPr lang="de-DE" dirty="0"/>
              <a:t>Haut, Häutung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A15327-176F-440D-8609-814D108CE33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1FCC3C-802A-4EF6-9A80-4BAF22C09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dirty="0"/>
              <a:t>schuppige Haut</a:t>
            </a:r>
          </a:p>
          <a:p>
            <a:r>
              <a:rPr lang="de-DE" dirty="0"/>
              <a:t>aus hornartigen Schuppen</a:t>
            </a:r>
          </a:p>
          <a:p>
            <a:r>
              <a:rPr lang="de-DE" dirty="0"/>
              <a:t>schützt vor Sonne und Austrocknung</a:t>
            </a:r>
          </a:p>
          <a:p>
            <a:r>
              <a:rPr lang="de-DE" dirty="0"/>
              <a:t>unterschiedlich gefärbt, verschiedene Muster</a:t>
            </a:r>
          </a:p>
          <a:p>
            <a:r>
              <a:rPr lang="de-DE" dirty="0"/>
              <a:t>Schuppenkleid kann nicht mitwachsen – deshalb müssen sich Schlangen von Zeit zu Zeit häuten. </a:t>
            </a:r>
          </a:p>
          <a:p>
            <a:r>
              <a:rPr lang="de-DE" dirty="0"/>
              <a:t>Sie streifen das alte Hautkleid ab und das neue, größere kommt darunter zum Vorschein. </a:t>
            </a:r>
          </a:p>
          <a:p>
            <a:r>
              <a:rPr lang="de-DE" dirty="0"/>
              <a:t>alte Schuppenkleid </a:t>
            </a:r>
            <a:r>
              <a:rPr lang="de-DE"/>
              <a:t>heißt Schlangenhemd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751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E57FE-351B-4F1C-B31A-4FEAFF2D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Sinnesorgane:</a:t>
            </a:r>
            <a:br>
              <a:rPr lang="de-DE" dirty="0"/>
            </a:br>
            <a:r>
              <a:rPr lang="de-DE" dirty="0"/>
              <a:t>Sehen, hören, riechen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A15327-176F-440D-8609-814D108CE33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1FCC3C-802A-4EF6-9A80-4BAF22C09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dirty="0"/>
              <a:t>Ihre Augen reagieren gut auf Bewegungen.</a:t>
            </a:r>
          </a:p>
          <a:p>
            <a:endParaRPr lang="de-DE" dirty="0"/>
          </a:p>
          <a:p>
            <a:r>
              <a:rPr lang="de-DE" dirty="0"/>
              <a:t>Sie hören kaum,</a:t>
            </a:r>
          </a:p>
          <a:p>
            <a:r>
              <a:rPr lang="de-DE" dirty="0"/>
              <a:t>spüren aber Erschütterungen des Bodens.</a:t>
            </a:r>
          </a:p>
          <a:p>
            <a:endParaRPr lang="de-DE" dirty="0"/>
          </a:p>
          <a:p>
            <a:r>
              <a:rPr lang="de-DE" dirty="0"/>
              <a:t>Schlangen nehmen beim „Züngeln“ mit ihrer gespaltenen Zunge Gerüche auf.</a:t>
            </a:r>
          </a:p>
        </p:txBody>
      </p:sp>
    </p:spTree>
    <p:extLst>
      <p:ext uri="{BB962C8B-B14F-4D97-AF65-F5344CB8AC3E}">
        <p14:creationId xmlns:p14="http://schemas.microsoft.com/office/powerpoint/2010/main" val="90337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E57FE-351B-4F1C-B31A-4FEAFF2D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Skelett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A15327-176F-440D-8609-814D108CE33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1FCC3C-802A-4EF6-9A80-4BAF22C09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Schlangen gehören zu den Wirbeltieren.</a:t>
            </a:r>
          </a:p>
          <a:p>
            <a:r>
              <a:rPr lang="de-DE" dirty="0"/>
              <a:t>Sie haben eine Wirbelsäule und Rippen.</a:t>
            </a:r>
          </a:p>
          <a:p>
            <a:r>
              <a:rPr lang="de-DE" dirty="0"/>
              <a:t>Gliedmaßen (Arme und Beine), Beckenknochen und einen Schultergürtel  haben sie nicht mehr.</a:t>
            </a:r>
          </a:p>
          <a:p>
            <a:r>
              <a:rPr lang="de-DE" dirty="0"/>
              <a:t>Die Schädelknochen sind besonders beweglich. So können sie auch sehr große Beutetiere schlucken.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876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DCA08-BA14-4069-A965-A5AF1645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Nahrung (Beute)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199E85-D659-4733-AC07-B8CA5CB993D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B20B277-D738-4648-A9DE-04982F849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Schlangen fressen nie Pflanzen – sondern nur tierische Nahrung.</a:t>
            </a:r>
          </a:p>
          <a:p>
            <a:r>
              <a:rPr lang="de-DE" dirty="0"/>
              <a:t>Allerdings reicht ihr Speiseplan – je nach Art - von Insekten über Mäuse und Frösche bis zu ganzen Wildschweinen.</a:t>
            </a:r>
          </a:p>
        </p:txBody>
      </p:sp>
    </p:spTree>
    <p:extLst>
      <p:ext uri="{BB962C8B-B14F-4D97-AF65-F5344CB8AC3E}">
        <p14:creationId xmlns:p14="http://schemas.microsoft.com/office/powerpoint/2010/main" val="1338098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DCA08-BA14-4069-A965-A5AF1645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Gebiss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199E85-D659-4733-AC07-B8CA5CB993D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B20B277-D738-4648-A9DE-04982F849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/>
              <a:t>Schlangen kauen nicht – ihre Zähne sind zum Festhalten der Beute bestimmt.</a:t>
            </a:r>
          </a:p>
          <a:p>
            <a:r>
              <a:rPr lang="de-DE" dirty="0"/>
              <a:t>Außerdem haben einige Schlangen Giftzähne. </a:t>
            </a:r>
          </a:p>
          <a:p>
            <a:endParaRPr lang="de-DE" dirty="0"/>
          </a:p>
          <a:p>
            <a:r>
              <a:rPr lang="de-DE" dirty="0"/>
              <a:t>Sie können ihr Unterkiefer aushängen, damit sie auch große Tiere verschlucken können.</a:t>
            </a:r>
          </a:p>
          <a:p>
            <a:endParaRPr lang="de-DE" dirty="0"/>
          </a:p>
          <a:p>
            <a:r>
              <a:rPr lang="de-DE" dirty="0"/>
              <a:t>Verliert die Schlange einen Zahn, wächst ein neuer nach.</a:t>
            </a:r>
          </a:p>
        </p:txBody>
      </p:sp>
    </p:spTree>
    <p:extLst>
      <p:ext uri="{BB962C8B-B14F-4D97-AF65-F5344CB8AC3E}">
        <p14:creationId xmlns:p14="http://schemas.microsoft.com/office/powerpoint/2010/main" val="255050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Breitbild</PresentationFormat>
  <Paragraphs>103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Schlangen</vt:lpstr>
      <vt:lpstr>Aussehen: Körperform, Größe </vt:lpstr>
      <vt:lpstr>Aussehen: Haut, Häutung</vt:lpstr>
      <vt:lpstr>Sinnesorgane: Sehen, hören, riechen</vt:lpstr>
      <vt:lpstr>Skelett</vt:lpstr>
      <vt:lpstr>Nahrung (Beute)</vt:lpstr>
      <vt:lpstr>Gebiss</vt:lpstr>
      <vt:lpstr>Bevorzugter Lebensraum</vt:lpstr>
      <vt:lpstr>Lebensweise</vt:lpstr>
      <vt:lpstr>Vermehrung</vt:lpstr>
      <vt:lpstr>Feinde</vt:lpstr>
      <vt:lpstr>Einteilung</vt:lpstr>
      <vt:lpstr>Giftige Schlangen</vt:lpstr>
      <vt:lpstr>Ungiftige Schlangen</vt:lpstr>
      <vt:lpstr>Würgeschlangen</vt:lpstr>
      <vt:lpstr>Giftige und ungiftige Schlangen  in Österreich</vt:lpstr>
      <vt:lpstr>Dank!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Schlangen</dc:title>
  <dc:creator>Gabriele Plaschke</dc:creator>
  <cp:lastModifiedBy>Gabriele Plaschke</cp:lastModifiedBy>
  <cp:revision>24</cp:revision>
  <dcterms:created xsi:type="dcterms:W3CDTF">2018-04-07T13:48:40Z</dcterms:created>
  <dcterms:modified xsi:type="dcterms:W3CDTF">2018-04-10T10:39:10Z</dcterms:modified>
</cp:coreProperties>
</file>